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7"/>
  </p:notesMasterIdLst>
  <p:sldIdLst>
    <p:sldId id="256" r:id="rId2"/>
    <p:sldId id="257" r:id="rId3"/>
    <p:sldId id="287" r:id="rId4"/>
    <p:sldId id="258" r:id="rId5"/>
    <p:sldId id="278" r:id="rId6"/>
    <p:sldId id="279" r:id="rId7"/>
    <p:sldId id="267" r:id="rId8"/>
    <p:sldId id="270" r:id="rId9"/>
    <p:sldId id="277" r:id="rId10"/>
    <p:sldId id="260" r:id="rId11"/>
    <p:sldId id="282" r:id="rId12"/>
    <p:sldId id="283" r:id="rId13"/>
    <p:sldId id="273" r:id="rId14"/>
    <p:sldId id="274" r:id="rId15"/>
    <p:sldId id="275" r:id="rId16"/>
    <p:sldId id="280" r:id="rId17"/>
    <p:sldId id="281" r:id="rId18"/>
    <p:sldId id="261" r:id="rId19"/>
    <p:sldId id="262" r:id="rId20"/>
    <p:sldId id="284" r:id="rId21"/>
    <p:sldId id="285" r:id="rId22"/>
    <p:sldId id="269" r:id="rId23"/>
    <p:sldId id="266" r:id="rId24"/>
    <p:sldId id="286"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296" y="-3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BF323B-D503-8945-9373-C29BCC652BF4}" type="datetimeFigureOut">
              <a:rPr lang="en-US" smtClean="0"/>
              <a:t>12/4/14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BEEE23-EA1B-494C-83BB-8167136E52A0}" type="slidenum">
              <a:rPr lang="en-US" smtClean="0"/>
              <a:t>‹#›</a:t>
            </a:fld>
            <a:endParaRPr lang="en-US"/>
          </a:p>
        </p:txBody>
      </p:sp>
    </p:spTree>
    <p:extLst>
      <p:ext uri="{BB962C8B-B14F-4D97-AF65-F5344CB8AC3E}">
        <p14:creationId xmlns:p14="http://schemas.microsoft.com/office/powerpoint/2010/main" val="32020372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personal story – who you are.</a:t>
            </a:r>
          </a:p>
          <a:p>
            <a:r>
              <a:rPr lang="en-US" dirty="0" smtClean="0"/>
              <a:t>Tell what a Doctor</a:t>
            </a:r>
            <a:r>
              <a:rPr lang="en-US" baseline="0" dirty="0" smtClean="0"/>
              <a:t> of Optometry is and what they can do in the US.  Some OD can us diagnostic drugs and some can treat eye disease  </a:t>
            </a:r>
          </a:p>
          <a:p>
            <a:r>
              <a:rPr lang="en-US" baseline="0" dirty="0" smtClean="0"/>
              <a:t>15 years in Cambodia – PP, Kampong Cham and </a:t>
            </a:r>
            <a:r>
              <a:rPr lang="en-US" baseline="0" dirty="0" err="1" smtClean="0"/>
              <a:t>Siem</a:t>
            </a:r>
            <a:r>
              <a:rPr lang="en-US" baseline="0" dirty="0" smtClean="0"/>
              <a:t> Reap.  </a:t>
            </a:r>
          </a:p>
        </p:txBody>
      </p:sp>
      <p:sp>
        <p:nvSpPr>
          <p:cNvPr id="4" name="Slide Number Placeholder 3"/>
          <p:cNvSpPr>
            <a:spLocks noGrp="1"/>
          </p:cNvSpPr>
          <p:nvPr>
            <p:ph type="sldNum" sz="quarter" idx="10"/>
          </p:nvPr>
        </p:nvSpPr>
        <p:spPr/>
        <p:txBody>
          <a:bodyPr/>
          <a:lstStyle/>
          <a:p>
            <a:fld id="{07BEEE23-EA1B-494C-83BB-8167136E52A0}" type="slidenum">
              <a:rPr lang="en-US" smtClean="0"/>
              <a:t>2</a:t>
            </a:fld>
            <a:endParaRPr lang="en-US"/>
          </a:p>
        </p:txBody>
      </p:sp>
    </p:spTree>
    <p:extLst>
      <p:ext uri="{BB962C8B-B14F-4D97-AF65-F5344CB8AC3E}">
        <p14:creationId xmlns:p14="http://schemas.microsoft.com/office/powerpoint/2010/main" val="165797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0" baseline="0" dirty="0" err="1" smtClean="0"/>
              <a:t>Castellano</a:t>
            </a:r>
            <a:r>
              <a:rPr lang="en-US" i="0" baseline="0" dirty="0" smtClean="0"/>
              <a:t>, Carmen.(2008). Current trends in daily disposable contact lenses, </a:t>
            </a:r>
            <a:r>
              <a:rPr lang="en-US" i="1" baseline="0" dirty="0" smtClean="0"/>
              <a:t>Optometric Management, </a:t>
            </a:r>
            <a:r>
              <a:rPr lang="en-US" i="0" baseline="0" dirty="0" smtClean="0"/>
              <a:t>01/09/2008. Retrieved from http://</a:t>
            </a:r>
            <a:r>
              <a:rPr lang="en-US" i="0" baseline="0" dirty="0" err="1" smtClean="0"/>
              <a:t>www.optometricmanagement.com</a:t>
            </a:r>
            <a:r>
              <a:rPr lang="en-US" i="0" baseline="0" dirty="0" smtClean="0"/>
              <a:t>/</a:t>
            </a:r>
            <a:r>
              <a:rPr lang="en-US" i="0" baseline="0" dirty="0" err="1" smtClean="0"/>
              <a:t>articleviewer.aspx?articleID</a:t>
            </a:r>
            <a:r>
              <a:rPr lang="en-US" i="0" baseline="0" dirty="0" smtClean="0"/>
              <a:t>=102129</a:t>
            </a:r>
            <a:endParaRPr lang="en-US" dirty="0" smtClean="0"/>
          </a:p>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13</a:t>
            </a:fld>
            <a:endParaRPr lang="en-US"/>
          </a:p>
        </p:txBody>
      </p:sp>
    </p:spTree>
    <p:extLst>
      <p:ext uri="{BB962C8B-B14F-4D97-AF65-F5344CB8AC3E}">
        <p14:creationId xmlns:p14="http://schemas.microsoft.com/office/powerpoint/2010/main" val="1140336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0" baseline="0" dirty="0" err="1" smtClean="0"/>
              <a:t>Castellano</a:t>
            </a:r>
            <a:r>
              <a:rPr lang="en-US" i="0" baseline="0" dirty="0" smtClean="0"/>
              <a:t>, Carmen.(2008). Current trends in daily disposable contact lenses, </a:t>
            </a:r>
            <a:r>
              <a:rPr lang="en-US" i="1" baseline="0" dirty="0" smtClean="0"/>
              <a:t>Optometric Management, </a:t>
            </a:r>
            <a:r>
              <a:rPr lang="en-US" i="0" baseline="0" dirty="0" smtClean="0"/>
              <a:t>01/09/2008. Retrieved from http://</a:t>
            </a:r>
            <a:r>
              <a:rPr lang="en-US" i="0" baseline="0" dirty="0" err="1" smtClean="0"/>
              <a:t>www.optometricmanagement.com</a:t>
            </a:r>
            <a:r>
              <a:rPr lang="en-US" i="0" baseline="0" dirty="0" smtClean="0"/>
              <a:t>/</a:t>
            </a:r>
            <a:r>
              <a:rPr lang="en-US" i="0" baseline="0" dirty="0" err="1" smtClean="0"/>
              <a:t>articleviewer.aspx?articleID</a:t>
            </a:r>
            <a:r>
              <a:rPr lang="en-US" i="0" baseline="0" dirty="0" smtClean="0"/>
              <a:t>=102129  </a:t>
            </a:r>
            <a:endParaRPr lang="en-US" dirty="0" smtClean="0"/>
          </a:p>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14</a:t>
            </a:fld>
            <a:endParaRPr lang="en-US"/>
          </a:p>
        </p:txBody>
      </p:sp>
    </p:spTree>
    <p:extLst>
      <p:ext uri="{BB962C8B-B14F-4D97-AF65-F5344CB8AC3E}">
        <p14:creationId xmlns:p14="http://schemas.microsoft.com/office/powerpoint/2010/main" val="3787090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0" baseline="0" dirty="0" err="1" smtClean="0"/>
              <a:t>Castellano</a:t>
            </a:r>
            <a:r>
              <a:rPr lang="en-US" i="0" baseline="0" dirty="0" smtClean="0"/>
              <a:t>, Carmen.(2008). Current trends in daily disposable contact lenses, </a:t>
            </a:r>
            <a:r>
              <a:rPr lang="en-US" i="1" baseline="0" dirty="0" smtClean="0"/>
              <a:t>Optometric Management, </a:t>
            </a:r>
            <a:r>
              <a:rPr lang="en-US" i="0" baseline="0" dirty="0" smtClean="0"/>
              <a:t>01/09/2008. Retrieved from http://</a:t>
            </a:r>
            <a:r>
              <a:rPr lang="en-US" i="0" baseline="0" dirty="0" err="1" smtClean="0"/>
              <a:t>www.optometricmanagement.com</a:t>
            </a:r>
            <a:r>
              <a:rPr lang="en-US" i="0" baseline="0" dirty="0" smtClean="0"/>
              <a:t>/</a:t>
            </a:r>
            <a:r>
              <a:rPr lang="en-US" i="0" baseline="0" dirty="0" err="1" smtClean="0"/>
              <a:t>articleviewer.aspx?articleID</a:t>
            </a:r>
            <a:r>
              <a:rPr lang="en-US" i="0" baseline="0" smtClean="0"/>
              <a:t>=102129</a:t>
            </a:r>
            <a:endParaRPr lang="en-US" smtClean="0"/>
          </a:p>
          <a:p>
            <a:endParaRPr lang="en-US"/>
          </a:p>
        </p:txBody>
      </p:sp>
      <p:sp>
        <p:nvSpPr>
          <p:cNvPr id="4" name="Slide Number Placeholder 3"/>
          <p:cNvSpPr>
            <a:spLocks noGrp="1"/>
          </p:cNvSpPr>
          <p:nvPr>
            <p:ph type="sldNum" sz="quarter" idx="10"/>
          </p:nvPr>
        </p:nvSpPr>
        <p:spPr/>
        <p:txBody>
          <a:bodyPr/>
          <a:lstStyle/>
          <a:p>
            <a:fld id="{07BEEE23-EA1B-494C-83BB-8167136E52A0}" type="slidenum">
              <a:rPr lang="en-US" smtClean="0"/>
              <a:t>15</a:t>
            </a:fld>
            <a:endParaRPr lang="en-US"/>
          </a:p>
        </p:txBody>
      </p:sp>
    </p:spTree>
    <p:extLst>
      <p:ext uri="{BB962C8B-B14F-4D97-AF65-F5344CB8AC3E}">
        <p14:creationId xmlns:p14="http://schemas.microsoft.com/office/powerpoint/2010/main" val="3787090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smtClean="0"/>
              <a:t>my </a:t>
            </a:r>
            <a:r>
              <a:rPr lang="en-US" dirty="0" smtClean="0"/>
              <a:t>early days</a:t>
            </a:r>
            <a:r>
              <a:rPr lang="en-US" baseline="0" dirty="0" smtClean="0"/>
              <a:t> of Soft CL </a:t>
            </a:r>
            <a:r>
              <a:rPr lang="en-US" baseline="0" dirty="0" smtClean="0"/>
              <a:t>fitting (1980’s) </a:t>
            </a:r>
            <a:r>
              <a:rPr lang="en-US" baseline="0" dirty="0" smtClean="0"/>
              <a:t>there was a terrible problem with </a:t>
            </a:r>
            <a:r>
              <a:rPr lang="en-US" baseline="0" dirty="0" smtClean="0"/>
              <a:t>delayed allergic </a:t>
            </a:r>
            <a:r>
              <a:rPr lang="en-US" baseline="0" dirty="0" smtClean="0"/>
              <a:t>reactions to </a:t>
            </a:r>
            <a:r>
              <a:rPr lang="en-US" baseline="0" dirty="0" smtClean="0"/>
              <a:t>a </a:t>
            </a:r>
            <a:r>
              <a:rPr lang="en-US" baseline="0" dirty="0" smtClean="0"/>
              <a:t>preservative in the CL solution – </a:t>
            </a:r>
            <a:r>
              <a:rPr lang="en-US" baseline="0" dirty="0" err="1" smtClean="0"/>
              <a:t>Thimerosal</a:t>
            </a:r>
            <a:r>
              <a:rPr lang="en-US" baseline="0" dirty="0" smtClean="0"/>
              <a:t>.  It is a mercury containing compound.   </a:t>
            </a:r>
            <a:r>
              <a:rPr lang="en-US" baseline="0" dirty="0" smtClean="0"/>
              <a:t>So beware of this preservative.  </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16</a:t>
            </a:fld>
            <a:endParaRPr lang="en-US"/>
          </a:p>
        </p:txBody>
      </p:sp>
    </p:spTree>
    <p:extLst>
      <p:ext uri="{BB962C8B-B14F-4D97-AF65-F5344CB8AC3E}">
        <p14:creationId xmlns:p14="http://schemas.microsoft.com/office/powerpoint/2010/main" val="2655937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challenges</a:t>
            </a:r>
            <a:r>
              <a:rPr lang="en-US" baseline="0" dirty="0" smtClean="0"/>
              <a:t> can result from </a:t>
            </a:r>
            <a:r>
              <a:rPr lang="en-US" dirty="0" smtClean="0"/>
              <a:t>Tight</a:t>
            </a:r>
            <a:r>
              <a:rPr lang="en-US" baseline="0" dirty="0" smtClean="0"/>
              <a:t> </a:t>
            </a:r>
            <a:r>
              <a:rPr lang="en-US" baseline="0" dirty="0" smtClean="0"/>
              <a:t>Lens Syndrome and Corneal </a:t>
            </a:r>
            <a:r>
              <a:rPr lang="en-US" baseline="0" dirty="0" err="1" smtClean="0"/>
              <a:t>Warpage</a:t>
            </a:r>
            <a:r>
              <a:rPr lang="en-US" baseline="0" dirty="0" smtClean="0"/>
              <a:t> </a:t>
            </a:r>
            <a:r>
              <a:rPr lang="en-US" baseline="0" dirty="0" smtClean="0"/>
              <a:t> when using Rigid Gas Permeable - RGP lenses.  </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17</a:t>
            </a:fld>
            <a:endParaRPr lang="en-US"/>
          </a:p>
        </p:txBody>
      </p:sp>
    </p:spTree>
    <p:extLst>
      <p:ext uri="{BB962C8B-B14F-4D97-AF65-F5344CB8AC3E}">
        <p14:creationId xmlns:p14="http://schemas.microsoft.com/office/powerpoint/2010/main" val="2468112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latest trends and research surrounding contact lenses</a:t>
            </a:r>
            <a:r>
              <a:rPr lang="en-US" baseline="0" dirty="0" smtClean="0"/>
              <a:t> worldwide?</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18</a:t>
            </a:fld>
            <a:endParaRPr lang="en-US"/>
          </a:p>
        </p:txBody>
      </p:sp>
    </p:spTree>
    <p:extLst>
      <p:ext uri="{BB962C8B-B14F-4D97-AF65-F5344CB8AC3E}">
        <p14:creationId xmlns:p14="http://schemas.microsoft.com/office/powerpoint/2010/main" val="2943318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Australian</a:t>
            </a:r>
            <a:r>
              <a:rPr lang="en-US" baseline="0" dirty="0" smtClean="0"/>
              <a:t> researchers are working on an Antimicrobial CL </a:t>
            </a:r>
            <a:r>
              <a:rPr lang="en-US" baseline="0" dirty="0" smtClean="0"/>
              <a:t>–a coating using </a:t>
            </a:r>
            <a:r>
              <a:rPr lang="en-US" baseline="0" dirty="0" err="1" smtClean="0"/>
              <a:t>melimine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19</a:t>
            </a:fld>
            <a:endParaRPr lang="en-US"/>
          </a:p>
        </p:txBody>
      </p:sp>
    </p:spTree>
    <p:extLst>
      <p:ext uri="{BB962C8B-B14F-4D97-AF65-F5344CB8AC3E}">
        <p14:creationId xmlns:p14="http://schemas.microsoft.com/office/powerpoint/2010/main" val="420863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are 37 Million CL wearers in USA. </a:t>
            </a:r>
            <a:r>
              <a:rPr lang="en-US" dirty="0" smtClean="0"/>
              <a:t>76% ar</a:t>
            </a:r>
            <a:r>
              <a:rPr lang="en-US" baseline="0" dirty="0" smtClean="0"/>
              <a:t>e using chemical based disinfectant – 24% use hydrogen peroxide </a:t>
            </a:r>
            <a:r>
              <a:rPr lang="en-US" baseline="0" dirty="0" smtClean="0"/>
              <a:t>based solution.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6 to</a:t>
            </a:r>
            <a:r>
              <a:rPr lang="en-US" baseline="0" dirty="0" smtClean="0"/>
              <a:t> </a:t>
            </a:r>
            <a:r>
              <a:rPr lang="en-US" dirty="0" smtClean="0"/>
              <a:t>7 x more O2</a:t>
            </a:r>
            <a:r>
              <a:rPr lang="en-US" baseline="0" dirty="0" smtClean="0"/>
              <a:t> passed with Silicone Hydrogel lenses than Hydrogel lenses.  Increased O2 </a:t>
            </a:r>
            <a:r>
              <a:rPr lang="en-US" baseline="0" dirty="0" err="1" smtClean="0"/>
              <a:t>permability</a:t>
            </a:r>
            <a:r>
              <a:rPr lang="en-US" baseline="0" dirty="0" smtClean="0"/>
              <a:t> means the cornea can breathe better, reduces corneal stress.  There is a connection between infection and lack of O2 to the cornea.  Silicone Hydrogel - the lens of choice - 66% are fitted with </a:t>
            </a:r>
            <a:r>
              <a:rPr lang="en-US" baseline="0" dirty="0" err="1" smtClean="0"/>
              <a:t>SiHy</a:t>
            </a:r>
            <a:r>
              <a:rPr lang="en-US" baseline="0" dirty="0" smtClean="0"/>
              <a:t> </a:t>
            </a:r>
            <a:r>
              <a:rPr lang="en-US" baseline="0" dirty="0" smtClean="0"/>
              <a:t>/ 24</a:t>
            </a:r>
            <a:r>
              <a:rPr lang="en-US" baseline="0" dirty="0" smtClean="0"/>
              <a:t>% fitted with Hydrogels </a:t>
            </a:r>
            <a:r>
              <a:rPr lang="en-US" baseline="0" dirty="0" smtClean="0"/>
              <a:t>/ </a:t>
            </a:r>
            <a:r>
              <a:rPr lang="en-US" baseline="0" dirty="0" smtClean="0"/>
              <a:t>8% GP</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20</a:t>
            </a:fld>
            <a:endParaRPr lang="en-US"/>
          </a:p>
        </p:txBody>
      </p:sp>
    </p:spTree>
    <p:extLst>
      <p:ext uri="{BB962C8B-B14F-4D97-AF65-F5344CB8AC3E}">
        <p14:creationId xmlns:p14="http://schemas.microsoft.com/office/powerpoint/2010/main" val="1200421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allowing me the privilege</a:t>
            </a:r>
            <a:r>
              <a:rPr lang="en-US" baseline="0" dirty="0" smtClean="0"/>
              <a:t> of addressing you today. I volunteer for the NGO CSI (Cooperative Services International). If you have questions or would like to know more, please contact me.</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23</a:t>
            </a:fld>
            <a:endParaRPr lang="en-US"/>
          </a:p>
        </p:txBody>
      </p:sp>
    </p:spTree>
    <p:extLst>
      <p:ext uri="{BB962C8B-B14F-4D97-AF65-F5344CB8AC3E}">
        <p14:creationId xmlns:p14="http://schemas.microsoft.com/office/powerpoint/2010/main" val="954277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have been a</a:t>
            </a:r>
            <a:r>
              <a:rPr lang="en-US" dirty="0" smtClean="0"/>
              <a:t> Doctor</a:t>
            </a:r>
            <a:r>
              <a:rPr lang="en-US" baseline="0" dirty="0" smtClean="0"/>
              <a:t> of Optometry now for over 36 years and as I think about the human eye, I cannot help but be amazed with its over 2 million parts.  I marvel at the human eye and the God who not only created the heavens and the earth but also created you and me and gave us not just physical vision also spiritual vision so we could know Him personally.  Please speak with me if you would like to know more about the God above all gods.    </a:t>
            </a:r>
          </a:p>
        </p:txBody>
      </p:sp>
      <p:sp>
        <p:nvSpPr>
          <p:cNvPr id="4" name="Slide Number Placeholder 3"/>
          <p:cNvSpPr>
            <a:spLocks noGrp="1"/>
          </p:cNvSpPr>
          <p:nvPr>
            <p:ph type="sldNum" sz="quarter" idx="10"/>
          </p:nvPr>
        </p:nvSpPr>
        <p:spPr/>
        <p:txBody>
          <a:bodyPr/>
          <a:lstStyle/>
          <a:p>
            <a:fld id="{07BEEE23-EA1B-494C-83BB-8167136E52A0}" type="slidenum">
              <a:rPr lang="en-US" smtClean="0"/>
              <a:t>3</a:t>
            </a:fld>
            <a:endParaRPr lang="en-US"/>
          </a:p>
        </p:txBody>
      </p:sp>
    </p:spTree>
    <p:extLst>
      <p:ext uri="{BB962C8B-B14F-4D97-AF65-F5344CB8AC3E}">
        <p14:creationId xmlns:p14="http://schemas.microsoft.com/office/powerpoint/2010/main" val="625457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thing you needed to be reminded of when talking about contact lens use in Cambodia</a:t>
            </a:r>
            <a:r>
              <a:rPr lang="en-US" baseline="0" dirty="0" smtClean="0"/>
              <a:t> are the potential problems from wearing contact lenses.</a:t>
            </a:r>
          </a:p>
          <a:p>
            <a:r>
              <a:rPr lang="en-US" baseline="0" dirty="0" smtClean="0"/>
              <a:t>I see many contact lenses sold in Asia without being fitted by a healthcare professional. This is contrary to standard practice and very dangerous.</a:t>
            </a:r>
          </a:p>
        </p:txBody>
      </p:sp>
      <p:sp>
        <p:nvSpPr>
          <p:cNvPr id="4" name="Slide Number Placeholder 3"/>
          <p:cNvSpPr>
            <a:spLocks noGrp="1"/>
          </p:cNvSpPr>
          <p:nvPr>
            <p:ph type="sldNum" sz="quarter" idx="10"/>
          </p:nvPr>
        </p:nvSpPr>
        <p:spPr/>
        <p:txBody>
          <a:bodyPr/>
          <a:lstStyle/>
          <a:p>
            <a:fld id="{07BEEE23-EA1B-494C-83BB-8167136E52A0}" type="slidenum">
              <a:rPr lang="en-US" smtClean="0"/>
              <a:t>4</a:t>
            </a:fld>
            <a:endParaRPr lang="en-US"/>
          </a:p>
        </p:txBody>
      </p:sp>
    </p:spTree>
    <p:extLst>
      <p:ext uri="{BB962C8B-B14F-4D97-AF65-F5344CB8AC3E}">
        <p14:creationId xmlns:p14="http://schemas.microsoft.com/office/powerpoint/2010/main" val="1924725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People can purchase contact lenses for changing the color of their eyes without a prescription. I have seen boxes for sale on the street and through various vendors throughout Asia.</a:t>
            </a:r>
          </a:p>
          <a:p>
            <a:r>
              <a:rPr lang="en-US" baseline="0" dirty="0" smtClean="0"/>
              <a:t>This is an extremely dangerous practice. People do not know the harm that can be caused by this use of contact lenses for cosmetic purposes. They can lose their eyesight!</a:t>
            </a:r>
            <a:endParaRPr lang="en-US" dirty="0" smtClean="0"/>
          </a:p>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5</a:t>
            </a:fld>
            <a:endParaRPr lang="en-US"/>
          </a:p>
        </p:txBody>
      </p:sp>
    </p:spTree>
    <p:extLst>
      <p:ext uri="{BB962C8B-B14F-4D97-AF65-F5344CB8AC3E}">
        <p14:creationId xmlns:p14="http://schemas.microsoft.com/office/powerpoint/2010/main" val="671382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 as ophthalmologists</a:t>
            </a:r>
            <a:r>
              <a:rPr lang="en-US" baseline="0" dirty="0" smtClean="0"/>
              <a:t> what might you see as a result of these cosmetic practices and misuses and just as a part of seeing patients who wear contact lenses?</a:t>
            </a:r>
            <a:endParaRPr lang="en-US" dirty="0" smtClean="0"/>
          </a:p>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7</a:t>
            </a:fld>
            <a:endParaRPr lang="en-US"/>
          </a:p>
        </p:txBody>
      </p:sp>
    </p:spTree>
    <p:extLst>
      <p:ext uri="{BB962C8B-B14F-4D97-AF65-F5344CB8AC3E}">
        <p14:creationId xmlns:p14="http://schemas.microsoft.com/office/powerpoint/2010/main" val="3450900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“Investigators found poor lens hygiene to be</a:t>
            </a:r>
            <a:r>
              <a:rPr lang="en-US" baseline="0" dirty="0" smtClean="0"/>
              <a:t> a factor in 82% of the</a:t>
            </a:r>
            <a:r>
              <a:rPr lang="en-US" i="1" baseline="0" dirty="0" smtClean="0"/>
              <a:t> </a:t>
            </a:r>
            <a:r>
              <a:rPr lang="en-US" i="1" baseline="0" dirty="0" err="1" smtClean="0"/>
              <a:t>Fusarium</a:t>
            </a:r>
            <a:r>
              <a:rPr lang="en-US" i="1" baseline="0" dirty="0" smtClean="0"/>
              <a:t> </a:t>
            </a:r>
            <a:r>
              <a:rPr lang="en-US" baseline="0" dirty="0" smtClean="0"/>
              <a:t>cases reported in Singapore.” </a:t>
            </a:r>
            <a:r>
              <a:rPr lang="en-US" i="0" baseline="0" dirty="0" err="1" smtClean="0"/>
              <a:t>Castellano</a:t>
            </a:r>
            <a:r>
              <a:rPr lang="en-US" i="0" baseline="0" dirty="0" smtClean="0"/>
              <a:t>, Carmen.(2008). Current trends in daily disposable contact lenses, </a:t>
            </a:r>
            <a:r>
              <a:rPr lang="en-US" i="1" baseline="0" dirty="0" smtClean="0"/>
              <a:t>Optometric Management, </a:t>
            </a:r>
            <a:r>
              <a:rPr lang="en-US" i="0" baseline="0" dirty="0" smtClean="0"/>
              <a:t>01/09/2008. Retrieved from http://</a:t>
            </a:r>
            <a:r>
              <a:rPr lang="en-US" i="0" baseline="0" dirty="0" err="1" smtClean="0"/>
              <a:t>www.optometricmanagement.com</a:t>
            </a:r>
            <a:r>
              <a:rPr lang="en-US" i="0" baseline="0" dirty="0" smtClean="0"/>
              <a:t>/</a:t>
            </a:r>
            <a:r>
              <a:rPr lang="en-US" i="0" baseline="0" dirty="0" err="1" smtClean="0"/>
              <a:t>articleviewer.aspx?articleID</a:t>
            </a:r>
            <a:r>
              <a:rPr lang="en-US" i="0" baseline="0" dirty="0" smtClean="0"/>
              <a:t>=102129</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8</a:t>
            </a:fld>
            <a:endParaRPr lang="en-US"/>
          </a:p>
        </p:txBody>
      </p:sp>
    </p:spTree>
    <p:extLst>
      <p:ext uri="{BB962C8B-B14F-4D97-AF65-F5344CB8AC3E}">
        <p14:creationId xmlns:p14="http://schemas.microsoft.com/office/powerpoint/2010/main" val="3450900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10</a:t>
            </a:fld>
            <a:endParaRPr lang="en-US"/>
          </a:p>
        </p:txBody>
      </p:sp>
    </p:spTree>
    <p:extLst>
      <p:ext uri="{BB962C8B-B14F-4D97-AF65-F5344CB8AC3E}">
        <p14:creationId xmlns:p14="http://schemas.microsoft.com/office/powerpoint/2010/main" val="3450900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sure patients know not to put the CLs in water or in their mouth.  60,000 bacteria per drop of saliva.  Do not wash case out with tap water – only disinfectant.  Wipe out with clean towel.  </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11</a:t>
            </a:fld>
            <a:endParaRPr lang="en-US"/>
          </a:p>
        </p:txBody>
      </p:sp>
    </p:spTree>
    <p:extLst>
      <p:ext uri="{BB962C8B-B14F-4D97-AF65-F5344CB8AC3E}">
        <p14:creationId xmlns:p14="http://schemas.microsoft.com/office/powerpoint/2010/main" val="1648309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happens often with low power of flimsy lenses.  If a patient reports loosing their lens be sure to look under their upper lid.  I have found many a lost lens under the upper lid.  </a:t>
            </a:r>
            <a:endParaRPr lang="en-US" dirty="0"/>
          </a:p>
        </p:txBody>
      </p:sp>
      <p:sp>
        <p:nvSpPr>
          <p:cNvPr id="4" name="Slide Number Placeholder 3"/>
          <p:cNvSpPr>
            <a:spLocks noGrp="1"/>
          </p:cNvSpPr>
          <p:nvPr>
            <p:ph type="sldNum" sz="quarter" idx="10"/>
          </p:nvPr>
        </p:nvSpPr>
        <p:spPr/>
        <p:txBody>
          <a:bodyPr/>
          <a:lstStyle/>
          <a:p>
            <a:fld id="{07BEEE23-EA1B-494C-83BB-8167136E52A0}" type="slidenum">
              <a:rPr lang="en-US" smtClean="0"/>
              <a:t>12</a:t>
            </a:fld>
            <a:endParaRPr lang="en-US"/>
          </a:p>
        </p:txBody>
      </p:sp>
    </p:spTree>
    <p:extLst>
      <p:ext uri="{BB962C8B-B14F-4D97-AF65-F5344CB8AC3E}">
        <p14:creationId xmlns:p14="http://schemas.microsoft.com/office/powerpoint/2010/main" val="135013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December 4, 2014</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12/4/14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December 4, 2014</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December 4, 2014</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December 4, 2014</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December 4, 2014</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December 4, 2014</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December 4, 2014</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December 4, 2014</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December 4, 2014</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December 4, 2014</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0.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65400" y="2754628"/>
            <a:ext cx="4013200" cy="349648"/>
          </a:xfrm>
        </p:spPr>
        <p:txBody>
          <a:bodyPr/>
          <a:lstStyle/>
          <a:p>
            <a:r>
              <a:rPr lang="en-US" sz="2000" dirty="0" smtClean="0"/>
              <a:t>A Presentation by </a:t>
            </a:r>
          </a:p>
          <a:p>
            <a:r>
              <a:rPr lang="en-US" sz="2000" dirty="0" smtClean="0"/>
              <a:t>Dr. Woody Thigpen, Optometrist</a:t>
            </a:r>
            <a:endParaRPr lang="en-US" sz="2000" dirty="0"/>
          </a:p>
        </p:txBody>
      </p:sp>
      <p:sp>
        <p:nvSpPr>
          <p:cNvPr id="3" name="Title 2"/>
          <p:cNvSpPr>
            <a:spLocks noGrp="1"/>
          </p:cNvSpPr>
          <p:nvPr>
            <p:ph type="title"/>
          </p:nvPr>
        </p:nvSpPr>
        <p:spPr>
          <a:xfrm>
            <a:off x="2332568" y="2127448"/>
            <a:ext cx="4496677" cy="599440"/>
          </a:xfrm>
        </p:spPr>
        <p:txBody>
          <a:bodyPr/>
          <a:lstStyle/>
          <a:p>
            <a:r>
              <a:rPr lang="en-US" dirty="0" smtClean="0"/>
              <a:t>Contact Lens use in </a:t>
            </a:r>
            <a:r>
              <a:rPr lang="en-US" dirty="0" err="1" smtClean="0"/>
              <a:t>cambodia</a:t>
            </a:r>
            <a:endParaRPr lang="en-US" dirty="0"/>
          </a:p>
        </p:txBody>
      </p:sp>
    </p:spTree>
    <p:extLst>
      <p:ext uri="{BB962C8B-B14F-4D97-AF65-F5344CB8AC3E}">
        <p14:creationId xmlns:p14="http://schemas.microsoft.com/office/powerpoint/2010/main" val="2612863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mages-2GPC.jpeg"/>
          <p:cNvPicPr>
            <a:picLocks noGrp="1" noChangeAspect="1"/>
          </p:cNvPicPr>
          <p:nvPr>
            <p:ph type="pic" idx="1"/>
          </p:nvPr>
        </p:nvPicPr>
        <p:blipFill>
          <a:blip r:embed="rId3">
            <a:extLst>
              <a:ext uri="{28A0092B-C50C-407E-A947-70E740481C1C}">
                <a14:useLocalDpi xmlns:a14="http://schemas.microsoft.com/office/drawing/2010/main" val="0"/>
              </a:ext>
            </a:extLst>
          </a:blip>
          <a:srcRect t="12493" b="12493"/>
          <a:stretch>
            <a:fillRect/>
          </a:stretch>
        </p:blipFill>
        <p:spPr/>
      </p:pic>
      <p:sp>
        <p:nvSpPr>
          <p:cNvPr id="3" name="Text Placeholder 2"/>
          <p:cNvSpPr>
            <a:spLocks noGrp="1"/>
          </p:cNvSpPr>
          <p:nvPr>
            <p:ph type="body" sz="quarter" idx="13"/>
          </p:nvPr>
        </p:nvSpPr>
        <p:spPr/>
        <p:txBody>
          <a:bodyPr>
            <a:normAutofit/>
          </a:bodyPr>
          <a:lstStyle/>
          <a:p>
            <a:r>
              <a:rPr lang="en-US" sz="2400" dirty="0" smtClean="0"/>
              <a:t>Giant Papillary Conjunctivitis</a:t>
            </a:r>
            <a:endParaRPr lang="en-US" sz="2400" dirty="0"/>
          </a:p>
        </p:txBody>
      </p:sp>
      <p:sp>
        <p:nvSpPr>
          <p:cNvPr id="4" name="Title 3"/>
          <p:cNvSpPr>
            <a:spLocks noGrp="1"/>
          </p:cNvSpPr>
          <p:nvPr>
            <p:ph type="title"/>
          </p:nvPr>
        </p:nvSpPr>
        <p:spPr>
          <a:xfrm>
            <a:off x="2425699" y="975360"/>
            <a:ext cx="4340565"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2125736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Unknown.jpeg"/>
          <p:cNvPicPr>
            <a:picLocks noGrp="1" noChangeAspect="1"/>
          </p:cNvPicPr>
          <p:nvPr>
            <p:ph type="pic" idx="1"/>
          </p:nvPr>
        </p:nvPicPr>
        <p:blipFill>
          <a:blip r:embed="rId3">
            <a:extLst>
              <a:ext uri="{28A0092B-C50C-407E-A947-70E740481C1C}">
                <a14:useLocalDpi xmlns:a14="http://schemas.microsoft.com/office/drawing/2010/main" val="0"/>
              </a:ext>
            </a:extLst>
          </a:blip>
          <a:srcRect t="1855" b="1855"/>
          <a:stretch>
            <a:fillRect/>
          </a:stretch>
        </p:blipFill>
        <p:spPr/>
      </p:pic>
      <p:sp>
        <p:nvSpPr>
          <p:cNvPr id="3" name="Text Placeholder 2"/>
          <p:cNvSpPr>
            <a:spLocks noGrp="1"/>
          </p:cNvSpPr>
          <p:nvPr>
            <p:ph type="body" sz="quarter" idx="13"/>
          </p:nvPr>
        </p:nvSpPr>
        <p:spPr/>
        <p:txBody>
          <a:bodyPr>
            <a:normAutofit/>
          </a:bodyPr>
          <a:lstStyle/>
          <a:p>
            <a:r>
              <a:rPr lang="en-US" sz="2400" dirty="0" err="1" smtClean="0"/>
              <a:t>Acanthamoeba</a:t>
            </a:r>
            <a:r>
              <a:rPr lang="en-US" sz="2400" dirty="0" smtClean="0"/>
              <a:t> Keratitis</a:t>
            </a:r>
            <a:endParaRPr lang="en-US" sz="2400" dirty="0"/>
          </a:p>
        </p:txBody>
      </p:sp>
      <p:sp>
        <p:nvSpPr>
          <p:cNvPr id="4" name="Title 3"/>
          <p:cNvSpPr>
            <a:spLocks noGrp="1"/>
          </p:cNvSpPr>
          <p:nvPr>
            <p:ph type="title"/>
          </p:nvPr>
        </p:nvSpPr>
        <p:spPr>
          <a:xfrm>
            <a:off x="2514599" y="942901"/>
            <a:ext cx="4401639"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18063301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pic.jpg"/>
          <p:cNvPicPr>
            <a:picLocks noGrp="1" noChangeAspect="1"/>
          </p:cNvPicPr>
          <p:nvPr>
            <p:ph type="pic" idx="1"/>
          </p:nvPr>
        </p:nvPicPr>
        <p:blipFill>
          <a:blip r:embed="rId3">
            <a:extLst>
              <a:ext uri="{28A0092B-C50C-407E-A947-70E740481C1C}">
                <a14:useLocalDpi xmlns:a14="http://schemas.microsoft.com/office/drawing/2010/main" val="0"/>
              </a:ext>
            </a:extLst>
          </a:blip>
          <a:srcRect t="18852" b="18852"/>
          <a:stretch>
            <a:fillRect/>
          </a:stretch>
        </p:blipFill>
        <p:spPr/>
      </p:pic>
      <p:sp>
        <p:nvSpPr>
          <p:cNvPr id="3" name="Text Placeholder 2"/>
          <p:cNvSpPr>
            <a:spLocks noGrp="1"/>
          </p:cNvSpPr>
          <p:nvPr>
            <p:ph type="body" sz="quarter" idx="13"/>
          </p:nvPr>
        </p:nvSpPr>
        <p:spPr/>
        <p:txBody>
          <a:bodyPr>
            <a:normAutofit/>
          </a:bodyPr>
          <a:lstStyle/>
          <a:p>
            <a:r>
              <a:rPr lang="en-US" sz="2400" dirty="0" smtClean="0"/>
              <a:t>Orientation of a Soft CL</a:t>
            </a:r>
            <a:endParaRPr lang="en-US" sz="2400" dirty="0"/>
          </a:p>
        </p:txBody>
      </p:sp>
      <p:sp>
        <p:nvSpPr>
          <p:cNvPr id="4" name="Title 3"/>
          <p:cNvSpPr>
            <a:spLocks noGrp="1"/>
          </p:cNvSpPr>
          <p:nvPr>
            <p:ph type="title"/>
          </p:nvPr>
        </p:nvSpPr>
        <p:spPr>
          <a:xfrm>
            <a:off x="2514600" y="975360"/>
            <a:ext cx="4387834"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12793493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578100"/>
            <a:ext cx="8229600" cy="2743200"/>
          </a:xfrm>
        </p:spPr>
        <p:txBody>
          <a:bodyPr>
            <a:normAutofit lnSpcReduction="10000"/>
          </a:bodyPr>
          <a:lstStyle/>
          <a:p>
            <a:r>
              <a:rPr lang="en-US" sz="4400" dirty="0" smtClean="0"/>
              <a:t>Up to 80% of contact lens complications trace back to </a:t>
            </a:r>
            <a:r>
              <a:rPr lang="en-US" sz="4400" dirty="0" smtClean="0"/>
              <a:t>the patient not following instructions – poor patient compliance</a:t>
            </a:r>
            <a:r>
              <a:rPr lang="en-US" sz="4400" dirty="0" smtClean="0"/>
              <a:t>.</a:t>
            </a:r>
            <a:endParaRPr lang="en-US" sz="4400" dirty="0"/>
          </a:p>
        </p:txBody>
      </p:sp>
      <p:sp>
        <p:nvSpPr>
          <p:cNvPr id="3" name="Title 2"/>
          <p:cNvSpPr>
            <a:spLocks noGrp="1"/>
          </p:cNvSpPr>
          <p:nvPr>
            <p:ph type="title"/>
          </p:nvPr>
        </p:nvSpPr>
        <p:spPr>
          <a:xfrm>
            <a:off x="2400300" y="975360"/>
            <a:ext cx="4343400"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13039199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476500"/>
            <a:ext cx="8229600" cy="3098800"/>
          </a:xfrm>
        </p:spPr>
        <p:txBody>
          <a:bodyPr>
            <a:normAutofit/>
          </a:bodyPr>
          <a:lstStyle/>
          <a:p>
            <a:r>
              <a:rPr lang="en-US" sz="3200" dirty="0" smtClean="0"/>
              <a:t>Some research concludes that certain care products are problematic when applied to certain lens materials.</a:t>
            </a:r>
          </a:p>
          <a:p>
            <a:endParaRPr lang="en-US" sz="3200" dirty="0"/>
          </a:p>
          <a:p>
            <a:r>
              <a:rPr lang="en-US" sz="3200" dirty="0" smtClean="0"/>
              <a:t>Wrong combinations can create huge problems.</a:t>
            </a:r>
          </a:p>
        </p:txBody>
      </p:sp>
      <p:sp>
        <p:nvSpPr>
          <p:cNvPr id="3" name="Title 2"/>
          <p:cNvSpPr>
            <a:spLocks noGrp="1"/>
          </p:cNvSpPr>
          <p:nvPr>
            <p:ph type="title"/>
          </p:nvPr>
        </p:nvSpPr>
        <p:spPr>
          <a:xfrm>
            <a:off x="2349500" y="975360"/>
            <a:ext cx="4432300"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17365772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603500"/>
            <a:ext cx="8229600" cy="1790700"/>
          </a:xfrm>
        </p:spPr>
        <p:txBody>
          <a:bodyPr>
            <a:normAutofit/>
          </a:bodyPr>
          <a:lstStyle/>
          <a:p>
            <a:r>
              <a:rPr lang="en-US" sz="4000" dirty="0" smtClean="0"/>
              <a:t>Sensitive patients may still develop allergic or toxic reactions.</a:t>
            </a:r>
          </a:p>
        </p:txBody>
      </p:sp>
      <p:sp>
        <p:nvSpPr>
          <p:cNvPr id="3" name="Title 2"/>
          <p:cNvSpPr>
            <a:spLocks noGrp="1"/>
          </p:cNvSpPr>
          <p:nvPr>
            <p:ph type="title"/>
          </p:nvPr>
        </p:nvSpPr>
        <p:spPr>
          <a:xfrm>
            <a:off x="2286000" y="985520"/>
            <a:ext cx="4559300"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224827552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 Solution.jpg"/>
          <p:cNvPicPr>
            <a:picLocks noGrp="1" noChangeAspect="1"/>
          </p:cNvPicPr>
          <p:nvPr>
            <p:ph type="pic" idx="1"/>
          </p:nvPr>
        </p:nvPicPr>
        <p:blipFill>
          <a:blip r:embed="rId3">
            <a:extLst>
              <a:ext uri="{28A0092B-C50C-407E-A947-70E740481C1C}">
                <a14:useLocalDpi xmlns:a14="http://schemas.microsoft.com/office/drawing/2010/main" val="0"/>
              </a:ext>
            </a:extLst>
          </a:blip>
          <a:srcRect t="9992" b="9992"/>
          <a:stretch>
            <a:fillRect/>
          </a:stretch>
        </p:blipFill>
        <p:spPr>
          <a:xfrm>
            <a:off x="1852613" y="2027238"/>
            <a:ext cx="5438775" cy="3263900"/>
          </a:xfrm>
        </p:spPr>
      </p:pic>
      <p:sp>
        <p:nvSpPr>
          <p:cNvPr id="3" name="Text Placeholder 2"/>
          <p:cNvSpPr>
            <a:spLocks noGrp="1"/>
          </p:cNvSpPr>
          <p:nvPr>
            <p:ph type="body" sz="quarter" idx="13"/>
          </p:nvPr>
        </p:nvSpPr>
        <p:spPr/>
        <p:txBody>
          <a:bodyPr>
            <a:normAutofit/>
          </a:bodyPr>
          <a:lstStyle/>
          <a:p>
            <a:r>
              <a:rPr lang="en-US" sz="2400" dirty="0" smtClean="0"/>
              <a:t>CL Solution Hypersensitivity</a:t>
            </a:r>
            <a:endParaRPr lang="en-US" sz="2400" dirty="0"/>
          </a:p>
        </p:txBody>
      </p:sp>
      <p:sp>
        <p:nvSpPr>
          <p:cNvPr id="4" name="Title 3"/>
          <p:cNvSpPr>
            <a:spLocks noGrp="1"/>
          </p:cNvSpPr>
          <p:nvPr>
            <p:ph type="title"/>
          </p:nvPr>
        </p:nvSpPr>
        <p:spPr>
          <a:xfrm>
            <a:off x="2514600" y="975360"/>
            <a:ext cx="4249786"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31750697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 solution.jpeg"/>
          <p:cNvPicPr>
            <a:picLocks noGrp="1" noChangeAspect="1"/>
          </p:cNvPicPr>
          <p:nvPr>
            <p:ph type="pic" idx="1"/>
          </p:nvPr>
        </p:nvPicPr>
        <p:blipFill>
          <a:blip r:embed="rId3">
            <a:extLst>
              <a:ext uri="{28A0092B-C50C-407E-A947-70E740481C1C}">
                <a14:useLocalDpi xmlns:a14="http://schemas.microsoft.com/office/drawing/2010/main" val="0"/>
              </a:ext>
            </a:extLst>
          </a:blip>
          <a:srcRect t="7066" b="7066"/>
          <a:stretch>
            <a:fillRect/>
          </a:stretch>
        </p:blipFill>
        <p:spPr/>
      </p:pic>
      <p:sp>
        <p:nvSpPr>
          <p:cNvPr id="3" name="Text Placeholder 2"/>
          <p:cNvSpPr>
            <a:spLocks noGrp="1"/>
          </p:cNvSpPr>
          <p:nvPr>
            <p:ph type="body" sz="quarter" idx="13"/>
          </p:nvPr>
        </p:nvSpPr>
        <p:spPr/>
        <p:txBody>
          <a:bodyPr>
            <a:normAutofit/>
          </a:bodyPr>
          <a:lstStyle/>
          <a:p>
            <a:r>
              <a:rPr lang="en-US" sz="2400" dirty="0" smtClean="0"/>
              <a:t>CL Solution Hypersensitivity</a:t>
            </a:r>
            <a:endParaRPr lang="en-US" sz="2400" dirty="0"/>
          </a:p>
        </p:txBody>
      </p:sp>
      <p:sp>
        <p:nvSpPr>
          <p:cNvPr id="4" name="Title 3"/>
          <p:cNvSpPr>
            <a:spLocks noGrp="1"/>
          </p:cNvSpPr>
          <p:nvPr>
            <p:ph type="title"/>
          </p:nvPr>
        </p:nvSpPr>
        <p:spPr>
          <a:xfrm>
            <a:off x="2514599" y="975360"/>
            <a:ext cx="4332615"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34702543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626" y="3159918"/>
            <a:ext cx="4364989" cy="706821"/>
          </a:xfrm>
        </p:spPr>
        <p:txBody>
          <a:bodyPr>
            <a:normAutofit/>
          </a:bodyPr>
          <a:lstStyle/>
          <a:p>
            <a:r>
              <a:rPr lang="en-US" sz="2400" dirty="0" smtClean="0"/>
              <a:t>Contact lens use </a:t>
            </a:r>
            <a:endParaRPr lang="en-US" sz="2400" dirty="0"/>
          </a:p>
        </p:txBody>
      </p:sp>
      <p:sp>
        <p:nvSpPr>
          <p:cNvPr id="3" name="Subtitle 2"/>
          <p:cNvSpPr>
            <a:spLocks noGrp="1"/>
          </p:cNvSpPr>
          <p:nvPr>
            <p:ph type="subTitle" idx="1"/>
          </p:nvPr>
        </p:nvSpPr>
        <p:spPr>
          <a:xfrm>
            <a:off x="2518542" y="3954997"/>
            <a:ext cx="4106917" cy="397094"/>
          </a:xfrm>
        </p:spPr>
        <p:txBody>
          <a:bodyPr>
            <a:noAutofit/>
          </a:bodyPr>
          <a:lstStyle/>
          <a:p>
            <a:r>
              <a:rPr lang="en-US" sz="2800" dirty="0" smtClean="0"/>
              <a:t>Latest Trends &amp; Research</a:t>
            </a:r>
            <a:endParaRPr lang="en-US" sz="2800" dirty="0"/>
          </a:p>
        </p:txBody>
      </p:sp>
    </p:spTree>
    <p:extLst>
      <p:ext uri="{BB962C8B-B14F-4D97-AF65-F5344CB8AC3E}">
        <p14:creationId xmlns:p14="http://schemas.microsoft.com/office/powerpoint/2010/main" val="217028225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349500" y="975360"/>
            <a:ext cx="4495800"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
        <p:nvSpPr>
          <p:cNvPr id="5" name="TextBox 4"/>
          <p:cNvSpPr txBox="1"/>
          <p:nvPr/>
        </p:nvSpPr>
        <p:spPr>
          <a:xfrm>
            <a:off x="2554111" y="2822222"/>
            <a:ext cx="4291189" cy="1846659"/>
          </a:xfrm>
          <a:prstGeom prst="rect">
            <a:avLst/>
          </a:prstGeom>
          <a:noFill/>
        </p:spPr>
        <p:txBody>
          <a:bodyPr wrap="square" rtlCol="0">
            <a:spAutoFit/>
          </a:bodyPr>
          <a:lstStyle/>
          <a:p>
            <a:pPr algn="just"/>
            <a:r>
              <a:rPr lang="en-US" sz="3200" dirty="0" smtClean="0"/>
              <a:t>Antimicrobial CL</a:t>
            </a:r>
          </a:p>
          <a:p>
            <a:pPr marL="342900" indent="-342900" algn="just">
              <a:buFontTx/>
              <a:buChar char="-"/>
            </a:pPr>
            <a:r>
              <a:rPr lang="en-US" sz="3200" dirty="0" smtClean="0"/>
              <a:t>Reduce eye infections</a:t>
            </a:r>
          </a:p>
          <a:p>
            <a:pPr algn="just"/>
            <a:r>
              <a:rPr lang="en-US" sz="3200" dirty="0" smtClean="0"/>
              <a:t>-  Peptide called </a:t>
            </a:r>
            <a:r>
              <a:rPr lang="en-US" sz="3200" dirty="0" err="1"/>
              <a:t>m</a:t>
            </a:r>
            <a:r>
              <a:rPr lang="en-US" sz="3200" dirty="0" err="1" smtClean="0"/>
              <a:t>elimine</a:t>
            </a:r>
            <a:endParaRPr lang="en-US" sz="3200" dirty="0" smtClean="0"/>
          </a:p>
          <a:p>
            <a:endParaRPr lang="en-US" dirty="0"/>
          </a:p>
        </p:txBody>
      </p:sp>
    </p:spTree>
    <p:extLst>
      <p:ext uri="{BB962C8B-B14F-4D97-AF65-F5344CB8AC3E}">
        <p14:creationId xmlns:p14="http://schemas.microsoft.com/office/powerpoint/2010/main" val="17978962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0" y="2020824"/>
            <a:ext cx="9144000" cy="4075176"/>
          </a:xfrm>
        </p:spPr>
        <p:txBody>
          <a:bodyPr>
            <a:normAutofit/>
          </a:bodyPr>
          <a:lstStyle/>
          <a:p>
            <a:r>
              <a:rPr lang="en-US" sz="2800" dirty="0" smtClean="0"/>
              <a:t>Doctor of Optometry since 1978</a:t>
            </a:r>
          </a:p>
          <a:p>
            <a:r>
              <a:rPr lang="en-US" sz="2800" dirty="0" smtClean="0"/>
              <a:t>UAB – School of Optometry – Birmingham, AL</a:t>
            </a:r>
          </a:p>
          <a:p>
            <a:endParaRPr lang="en-US" sz="2800" dirty="0" smtClean="0"/>
          </a:p>
          <a:p>
            <a:r>
              <a:rPr lang="en-US" sz="2800" dirty="0" smtClean="0"/>
              <a:t>Licensed in State of Virginia  </a:t>
            </a:r>
          </a:p>
          <a:p>
            <a:r>
              <a:rPr lang="en-US" sz="2800" dirty="0" smtClean="0"/>
              <a:t>Continuing Education</a:t>
            </a:r>
          </a:p>
          <a:p>
            <a:endParaRPr lang="en-US" sz="2800" dirty="0" smtClean="0"/>
          </a:p>
          <a:p>
            <a:r>
              <a:rPr lang="en-US" sz="2800" dirty="0" smtClean="0"/>
              <a:t>Doctors of Optometry in the United States</a:t>
            </a:r>
          </a:p>
          <a:p>
            <a:r>
              <a:rPr lang="en-US" sz="2800" dirty="0" smtClean="0"/>
              <a:t>4 years beyond Bachelors Degree</a:t>
            </a:r>
            <a:endParaRPr lang="en-US" sz="2800" dirty="0"/>
          </a:p>
        </p:txBody>
      </p:sp>
      <p:sp>
        <p:nvSpPr>
          <p:cNvPr id="3" name="Title 2"/>
          <p:cNvSpPr>
            <a:spLocks noGrp="1"/>
          </p:cNvSpPr>
          <p:nvPr>
            <p:ph type="title"/>
          </p:nvPr>
        </p:nvSpPr>
        <p:spPr>
          <a:xfrm>
            <a:off x="2241860" y="975360"/>
            <a:ext cx="4750385" cy="701040"/>
          </a:xfrm>
        </p:spPr>
        <p:txBody>
          <a:bodyPr/>
          <a:lstStyle/>
          <a:p>
            <a:r>
              <a:rPr lang="en-US" dirty="0" smtClean="0"/>
              <a:t>Contact lens use in </a:t>
            </a:r>
            <a:r>
              <a:rPr lang="en-US" dirty="0" err="1" smtClean="0"/>
              <a:t>cambodia</a:t>
            </a:r>
            <a:r>
              <a:rPr lang="en-US" dirty="0" smtClean="0"/>
              <a:t/>
            </a:r>
            <a:br>
              <a:rPr lang="en-US" dirty="0" smtClean="0"/>
            </a:br>
            <a:r>
              <a:rPr lang="en-US" sz="1600" dirty="0" smtClean="0"/>
              <a:t>Dr. Woody Thigpen, optometrist</a:t>
            </a:r>
            <a:endParaRPr lang="en-US" sz="1600" dirty="0"/>
          </a:p>
        </p:txBody>
      </p:sp>
    </p:spTree>
    <p:extLst>
      <p:ext uri="{BB962C8B-B14F-4D97-AF65-F5344CB8AC3E}">
        <p14:creationId xmlns:p14="http://schemas.microsoft.com/office/powerpoint/2010/main" val="89486082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r>
              <a:rPr lang="en-US" sz="2400" dirty="0" smtClean="0"/>
              <a:t>2012 -13 Lens Design</a:t>
            </a:r>
            <a:endParaRPr lang="en-US" sz="2400" dirty="0"/>
          </a:p>
        </p:txBody>
      </p:sp>
      <p:sp>
        <p:nvSpPr>
          <p:cNvPr id="4" name="Title 3"/>
          <p:cNvSpPr>
            <a:spLocks noGrp="1"/>
          </p:cNvSpPr>
          <p:nvPr>
            <p:ph type="title"/>
          </p:nvPr>
        </p:nvSpPr>
        <p:spPr>
          <a:xfrm>
            <a:off x="2390355" y="975360"/>
            <a:ext cx="4360225" cy="722746"/>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pic>
        <p:nvPicPr>
          <p:cNvPr id="5" name="Picture Placeholder 4"/>
          <p:cNvPicPr>
            <a:picLocks noGrp="1" noChangeAspect="1"/>
          </p:cNvPicPr>
          <p:nvPr>
            <p:ph type="pic" idx="1"/>
          </p:nvPr>
        </p:nvPicPr>
        <p:blipFill>
          <a:blip r:embed="rId3"/>
          <a:srcRect t="7338" b="7338"/>
          <a:stretch>
            <a:fillRect/>
          </a:stretch>
        </p:blipFill>
        <p:spPr/>
      </p:pic>
    </p:spTree>
    <p:extLst>
      <p:ext uri="{BB962C8B-B14F-4D97-AF65-F5344CB8AC3E}">
        <p14:creationId xmlns:p14="http://schemas.microsoft.com/office/powerpoint/2010/main" val="4800090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google-x-contact-lens-260x173.jpg"/>
          <p:cNvPicPr>
            <a:picLocks noGrp="1" noChangeAspect="1"/>
          </p:cNvPicPr>
          <p:nvPr>
            <p:ph type="pic" idx="1"/>
          </p:nvPr>
        </p:nvPicPr>
        <p:blipFill>
          <a:blip r:embed="rId2">
            <a:extLst>
              <a:ext uri="{28A0092B-C50C-407E-A947-70E740481C1C}">
                <a14:useLocalDpi xmlns:a14="http://schemas.microsoft.com/office/drawing/2010/main" val="0"/>
              </a:ext>
            </a:extLst>
          </a:blip>
          <a:srcRect t="4905" b="4905"/>
          <a:stretch>
            <a:fillRect/>
          </a:stretch>
        </p:blipFill>
        <p:spPr/>
      </p:pic>
      <p:sp>
        <p:nvSpPr>
          <p:cNvPr id="3" name="Text Placeholder 2"/>
          <p:cNvSpPr>
            <a:spLocks noGrp="1"/>
          </p:cNvSpPr>
          <p:nvPr>
            <p:ph type="body" sz="quarter" idx="13"/>
          </p:nvPr>
        </p:nvSpPr>
        <p:spPr/>
        <p:txBody>
          <a:bodyPr/>
          <a:lstStyle/>
          <a:p>
            <a:r>
              <a:rPr lang="en-US" dirty="0" smtClean="0"/>
              <a:t>Google and Alcon – CL with embedded sensors – measures glucose levels  </a:t>
            </a:r>
          </a:p>
          <a:p>
            <a:r>
              <a:rPr lang="en-US" dirty="0" smtClean="0"/>
              <a:t> info transmitted to wireless device</a:t>
            </a:r>
            <a:endParaRPr lang="en-US" dirty="0"/>
          </a:p>
        </p:txBody>
      </p:sp>
      <p:sp>
        <p:nvSpPr>
          <p:cNvPr id="4" name="Title 3"/>
          <p:cNvSpPr>
            <a:spLocks noGrp="1"/>
          </p:cNvSpPr>
          <p:nvPr>
            <p:ph type="title"/>
          </p:nvPr>
        </p:nvSpPr>
        <p:spPr/>
        <p:txBody>
          <a:bodyPr/>
          <a:lstStyle/>
          <a:p>
            <a:r>
              <a:rPr lang="en-US" dirty="0" smtClean="0"/>
              <a:t>New Smart CL</a:t>
            </a:r>
            <a:endParaRPr lang="en-US" dirty="0"/>
          </a:p>
        </p:txBody>
      </p:sp>
    </p:spTree>
    <p:extLst>
      <p:ext uri="{BB962C8B-B14F-4D97-AF65-F5344CB8AC3E}">
        <p14:creationId xmlns:p14="http://schemas.microsoft.com/office/powerpoint/2010/main" val="37559951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401824"/>
            <a:ext cx="8229600" cy="3059176"/>
          </a:xfrm>
        </p:spPr>
        <p:txBody>
          <a:bodyPr>
            <a:normAutofit lnSpcReduction="10000"/>
          </a:bodyPr>
          <a:lstStyle/>
          <a:p>
            <a:r>
              <a:rPr lang="en-US" sz="3200" dirty="0" smtClean="0"/>
              <a:t>Recommendations for Cambodia:</a:t>
            </a:r>
          </a:p>
          <a:p>
            <a:endParaRPr lang="en-US" sz="3200" dirty="0"/>
          </a:p>
          <a:p>
            <a:r>
              <a:rPr lang="en-US" sz="3200" dirty="0" smtClean="0"/>
              <a:t>Due to compliance issues and issues with hygiene, </a:t>
            </a:r>
          </a:p>
          <a:p>
            <a:r>
              <a:rPr lang="en-US" sz="3200" dirty="0" smtClean="0"/>
              <a:t>I would advise the use of daily wear disposable CL or a daily wear schedule with </a:t>
            </a:r>
            <a:r>
              <a:rPr lang="en-US" sz="3200" dirty="0" smtClean="0"/>
              <a:t>a high </a:t>
            </a:r>
            <a:r>
              <a:rPr lang="en-US" sz="3200" dirty="0" smtClean="0"/>
              <a:t>water content CL.</a:t>
            </a:r>
          </a:p>
          <a:p>
            <a:endParaRPr lang="en-US" dirty="0"/>
          </a:p>
        </p:txBody>
      </p:sp>
      <p:sp>
        <p:nvSpPr>
          <p:cNvPr id="3" name="Title 2"/>
          <p:cNvSpPr>
            <a:spLocks noGrp="1"/>
          </p:cNvSpPr>
          <p:nvPr>
            <p:ph type="title"/>
          </p:nvPr>
        </p:nvSpPr>
        <p:spPr>
          <a:xfrm>
            <a:off x="2311400" y="975360"/>
            <a:ext cx="4521200" cy="701040"/>
          </a:xfrm>
        </p:spPr>
        <p:txBody>
          <a:bodyPr>
            <a:normAutofit fontScale="90000"/>
          </a:bodyPr>
          <a:lstStyle/>
          <a:p>
            <a:r>
              <a:rPr lang="en-US" sz="2000" dirty="0"/>
              <a:t>Contact lens use in </a:t>
            </a:r>
            <a:r>
              <a:rPr lang="en-US" sz="2000" dirty="0" err="1"/>
              <a:t>cambodia</a:t>
            </a:r>
            <a:r>
              <a:rPr lang="en-US" sz="2000" dirty="0"/>
              <a:t/>
            </a:r>
            <a:br>
              <a:rPr lang="en-US" sz="2000" dirty="0"/>
            </a:br>
            <a:r>
              <a:rPr lang="en-US" dirty="0"/>
              <a:t>Dr. Woody Thigpen, optometrist</a:t>
            </a:r>
          </a:p>
        </p:txBody>
      </p:sp>
    </p:spTree>
    <p:extLst>
      <p:ext uri="{BB962C8B-B14F-4D97-AF65-F5344CB8AC3E}">
        <p14:creationId xmlns:p14="http://schemas.microsoft.com/office/powerpoint/2010/main" val="15254559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t>Presented on behalf of</a:t>
            </a:r>
          </a:p>
          <a:p>
            <a:r>
              <a:rPr lang="en-US" sz="3200" dirty="0" smtClean="0"/>
              <a:t>Cooperative Services International (CSI),</a:t>
            </a:r>
          </a:p>
          <a:p>
            <a:r>
              <a:rPr lang="en-US" sz="3200" dirty="0" smtClean="0"/>
              <a:t>Serving Cambodian people since 1984.</a:t>
            </a:r>
          </a:p>
          <a:p>
            <a:r>
              <a:rPr lang="en-US" sz="3200" dirty="0" smtClean="0"/>
              <a:t>Thank You</a:t>
            </a:r>
            <a:endParaRPr lang="en-US" sz="3200" dirty="0"/>
          </a:p>
          <a:p>
            <a:endParaRPr lang="en-US" sz="3200" dirty="0" smtClean="0"/>
          </a:p>
          <a:p>
            <a:r>
              <a:rPr lang="en-US" sz="3200" dirty="0" smtClean="0"/>
              <a:t>E-mail</a:t>
            </a:r>
          </a:p>
          <a:p>
            <a:r>
              <a:rPr lang="en-US" sz="3200" dirty="0" err="1" smtClean="0"/>
              <a:t>wlthigpen@mailcentral.biz</a:t>
            </a:r>
            <a:endParaRPr lang="en-US" sz="3200" dirty="0"/>
          </a:p>
        </p:txBody>
      </p:sp>
      <p:sp>
        <p:nvSpPr>
          <p:cNvPr id="3" name="Title 2"/>
          <p:cNvSpPr>
            <a:spLocks noGrp="1"/>
          </p:cNvSpPr>
          <p:nvPr>
            <p:ph type="title"/>
          </p:nvPr>
        </p:nvSpPr>
        <p:spPr>
          <a:xfrm>
            <a:off x="2280737" y="975360"/>
            <a:ext cx="4594880" cy="701040"/>
          </a:xfrm>
        </p:spPr>
        <p:txBody>
          <a:bodyPr>
            <a:normAutofit fontScale="90000"/>
          </a:bodyPr>
          <a:lstStyle/>
          <a:p>
            <a:r>
              <a:rPr lang="en-US" sz="2000" dirty="0"/>
              <a:t>Contact lens use in </a:t>
            </a:r>
            <a:r>
              <a:rPr lang="en-US" sz="2000" dirty="0" err="1"/>
              <a:t>cambodia</a:t>
            </a:r>
            <a:r>
              <a:rPr lang="en-US" sz="2000" dirty="0"/>
              <a:t/>
            </a:r>
            <a:br>
              <a:rPr lang="en-US" sz="2000" dirty="0"/>
            </a:br>
            <a:r>
              <a:rPr lang="en-US" dirty="0"/>
              <a:t>Dr. Woody Thigpen, optometrist</a:t>
            </a:r>
          </a:p>
        </p:txBody>
      </p:sp>
    </p:spTree>
    <p:extLst>
      <p:ext uri="{BB962C8B-B14F-4D97-AF65-F5344CB8AC3E}">
        <p14:creationId xmlns:p14="http://schemas.microsoft.com/office/powerpoint/2010/main" val="234822094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0" y="3105835"/>
            <a:ext cx="4572000" cy="646331"/>
          </a:xfrm>
          <a:prstGeom prst="rect">
            <a:avLst/>
          </a:prstGeom>
        </p:spPr>
        <p:txBody>
          <a:bodyPr>
            <a:spAutoFit/>
          </a:bodyPr>
          <a:lstStyle/>
          <a:p>
            <a:endParaRPr lang="en-US" dirty="0"/>
          </a:p>
          <a:p>
            <a:r>
              <a:rPr lang="en-US" dirty="0"/>
              <a:t> </a:t>
            </a:r>
          </a:p>
        </p:txBody>
      </p:sp>
      <p:pic>
        <p:nvPicPr>
          <p:cNvPr id="13" name="Picture 12"/>
          <p:cNvPicPr>
            <a:picLocks noChangeAspect="1"/>
          </p:cNvPicPr>
          <p:nvPr/>
        </p:nvPicPr>
        <p:blipFill>
          <a:blip r:embed="rId2"/>
          <a:stretch>
            <a:fillRect/>
          </a:stretch>
        </p:blipFill>
        <p:spPr>
          <a:xfrm>
            <a:off x="1270000" y="2470877"/>
            <a:ext cx="6406444" cy="2562577"/>
          </a:xfrm>
          <a:prstGeom prst="rect">
            <a:avLst/>
          </a:prstGeom>
        </p:spPr>
      </p:pic>
    </p:spTree>
    <p:extLst>
      <p:ext uri="{BB962C8B-B14F-4D97-AF65-F5344CB8AC3E}">
        <p14:creationId xmlns:p14="http://schemas.microsoft.com/office/powerpoint/2010/main" val="4405176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7219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Unknown.jpeg"/>
          <p:cNvPicPr>
            <a:picLocks noGrp="1" noChangeAspect="1"/>
          </p:cNvPicPr>
          <p:nvPr>
            <p:ph type="pic" idx="1"/>
          </p:nvPr>
        </p:nvPicPr>
        <p:blipFill>
          <a:blip r:embed="rId3">
            <a:extLst>
              <a:ext uri="{28A0092B-C50C-407E-A947-70E740481C1C}">
                <a14:useLocalDpi xmlns:a14="http://schemas.microsoft.com/office/drawing/2010/main" val="0"/>
              </a:ext>
            </a:extLst>
          </a:blip>
          <a:srcRect l="-33333" r="-33333"/>
          <a:stretch>
            <a:fillRect/>
          </a:stretch>
        </p:blipFill>
        <p:spPr>
          <a:xfrm>
            <a:off x="1273653" y="2026918"/>
            <a:ext cx="6617172" cy="3970304"/>
          </a:xfrm>
        </p:spPr>
      </p:pic>
      <p:sp>
        <p:nvSpPr>
          <p:cNvPr id="4" name="Title 3"/>
          <p:cNvSpPr>
            <a:spLocks noGrp="1"/>
          </p:cNvSpPr>
          <p:nvPr>
            <p:ph type="title"/>
          </p:nvPr>
        </p:nvSpPr>
        <p:spPr>
          <a:xfrm>
            <a:off x="2215444" y="975360"/>
            <a:ext cx="4413956" cy="701040"/>
          </a:xfrm>
        </p:spPr>
        <p:txBody>
          <a:bodyPr/>
          <a:lstStyle/>
          <a:p>
            <a:r>
              <a:rPr lang="en-US" dirty="0"/>
              <a:t>Contact lens use in </a:t>
            </a:r>
            <a:r>
              <a:rPr lang="en-US" dirty="0" err="1"/>
              <a:t>cambodia</a:t>
            </a:r>
            <a:endParaRPr lang="en-US" dirty="0"/>
          </a:p>
        </p:txBody>
      </p:sp>
    </p:spTree>
    <p:extLst>
      <p:ext uri="{BB962C8B-B14F-4D97-AF65-F5344CB8AC3E}">
        <p14:creationId xmlns:p14="http://schemas.microsoft.com/office/powerpoint/2010/main" val="21582227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7626" y="3159918"/>
            <a:ext cx="4364989" cy="706821"/>
          </a:xfrm>
        </p:spPr>
        <p:txBody>
          <a:bodyPr/>
          <a:lstStyle/>
          <a:p>
            <a:r>
              <a:rPr lang="en-US" dirty="0" smtClean="0"/>
              <a:t>Contact lens use in </a:t>
            </a:r>
            <a:r>
              <a:rPr lang="en-US" dirty="0" err="1" smtClean="0"/>
              <a:t>cambodia</a:t>
            </a:r>
            <a:endParaRPr lang="en-US" dirty="0"/>
          </a:p>
        </p:txBody>
      </p:sp>
      <p:sp>
        <p:nvSpPr>
          <p:cNvPr id="3" name="Subtitle 2"/>
          <p:cNvSpPr>
            <a:spLocks noGrp="1"/>
          </p:cNvSpPr>
          <p:nvPr>
            <p:ph type="subTitle" idx="1"/>
          </p:nvPr>
        </p:nvSpPr>
        <p:spPr>
          <a:xfrm>
            <a:off x="2518542" y="4032745"/>
            <a:ext cx="4106917" cy="397094"/>
          </a:xfrm>
        </p:spPr>
        <p:txBody>
          <a:bodyPr>
            <a:noAutofit/>
          </a:bodyPr>
          <a:lstStyle/>
          <a:p>
            <a:r>
              <a:rPr lang="en-US" sz="2400" dirty="0" smtClean="0"/>
              <a:t>Potential Problems</a:t>
            </a:r>
            <a:endParaRPr lang="en-US" sz="2400" dirty="0"/>
          </a:p>
        </p:txBody>
      </p:sp>
    </p:spTree>
    <p:extLst>
      <p:ext uri="{BB962C8B-B14F-4D97-AF65-F5344CB8AC3E}">
        <p14:creationId xmlns:p14="http://schemas.microsoft.com/office/powerpoint/2010/main" val="6448217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 Cosmetic.jpeg"/>
          <p:cNvPicPr>
            <a:picLocks noGrp="1" noChangeAspect="1"/>
          </p:cNvPicPr>
          <p:nvPr>
            <p:ph type="pic" idx="1"/>
          </p:nvPr>
        </p:nvPicPr>
        <p:blipFill>
          <a:blip r:embed="rId3">
            <a:extLst>
              <a:ext uri="{28A0092B-C50C-407E-A947-70E740481C1C}">
                <a14:useLocalDpi xmlns:a14="http://schemas.microsoft.com/office/drawing/2010/main" val="0"/>
              </a:ext>
            </a:extLst>
          </a:blip>
          <a:srcRect t="15089" b="15089"/>
          <a:stretch>
            <a:fillRect/>
          </a:stretch>
        </p:blipFill>
        <p:spPr/>
      </p:pic>
      <p:sp>
        <p:nvSpPr>
          <p:cNvPr id="3" name="Text Placeholder 2"/>
          <p:cNvSpPr>
            <a:spLocks noGrp="1"/>
          </p:cNvSpPr>
          <p:nvPr>
            <p:ph type="body" sz="quarter" idx="13"/>
          </p:nvPr>
        </p:nvSpPr>
        <p:spPr/>
        <p:txBody>
          <a:bodyPr>
            <a:normAutofit/>
          </a:bodyPr>
          <a:lstStyle/>
          <a:p>
            <a:r>
              <a:rPr lang="en-US" sz="2400" dirty="0" smtClean="0"/>
              <a:t>Cosmetic CL</a:t>
            </a:r>
            <a:endParaRPr lang="en-US" sz="2400" dirty="0"/>
          </a:p>
        </p:txBody>
      </p:sp>
      <p:sp>
        <p:nvSpPr>
          <p:cNvPr id="4" name="Title 3"/>
          <p:cNvSpPr>
            <a:spLocks noGrp="1"/>
          </p:cNvSpPr>
          <p:nvPr>
            <p:ph type="title"/>
          </p:nvPr>
        </p:nvSpPr>
        <p:spPr>
          <a:xfrm>
            <a:off x="2388865" y="975360"/>
            <a:ext cx="4332615" cy="701040"/>
          </a:xfrm>
        </p:spPr>
        <p:txBody>
          <a:bodyPr>
            <a:normAutofit fontScale="90000"/>
          </a:bodyPr>
          <a:lstStyle/>
          <a:p>
            <a:r>
              <a:rPr lang="en-US" sz="2000" dirty="0"/>
              <a:t/>
            </a:r>
            <a:br>
              <a:rPr lang="en-US" sz="2000" dirty="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32356364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L Cosmetic2.jpeg"/>
          <p:cNvPicPr>
            <a:picLocks noGrp="1" noChangeAspect="1"/>
          </p:cNvPicPr>
          <p:nvPr>
            <p:ph type="pic" idx="1"/>
          </p:nvPr>
        </p:nvPicPr>
        <p:blipFill>
          <a:blip r:embed="rId2">
            <a:extLst>
              <a:ext uri="{28A0092B-C50C-407E-A947-70E740481C1C}">
                <a14:useLocalDpi xmlns:a14="http://schemas.microsoft.com/office/drawing/2010/main" val="0"/>
              </a:ext>
            </a:extLst>
          </a:blip>
          <a:srcRect t="4745" b="4745"/>
          <a:stretch>
            <a:fillRect/>
          </a:stretch>
        </p:blipFill>
        <p:spPr/>
      </p:pic>
      <p:sp>
        <p:nvSpPr>
          <p:cNvPr id="3" name="Text Placeholder 2"/>
          <p:cNvSpPr>
            <a:spLocks noGrp="1"/>
          </p:cNvSpPr>
          <p:nvPr>
            <p:ph type="body" sz="quarter" idx="13"/>
          </p:nvPr>
        </p:nvSpPr>
        <p:spPr/>
        <p:txBody>
          <a:bodyPr>
            <a:normAutofit/>
          </a:bodyPr>
          <a:lstStyle/>
          <a:p>
            <a:r>
              <a:rPr lang="en-US" sz="2400" dirty="0" smtClean="0"/>
              <a:t>Cosmetic CL</a:t>
            </a:r>
            <a:endParaRPr lang="en-US" sz="2400" dirty="0"/>
          </a:p>
        </p:txBody>
      </p:sp>
      <p:sp>
        <p:nvSpPr>
          <p:cNvPr id="4" name="Title 3"/>
          <p:cNvSpPr>
            <a:spLocks noGrp="1"/>
          </p:cNvSpPr>
          <p:nvPr>
            <p:ph type="title"/>
          </p:nvPr>
        </p:nvSpPr>
        <p:spPr>
          <a:xfrm>
            <a:off x="2335137" y="975360"/>
            <a:ext cx="4470664"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smtClean="0"/>
              <a:t>cambodia</a:t>
            </a:r>
            <a:r>
              <a:rPr lang="en-US" sz="2000" dirty="0" smtClean="0"/>
              <a:t/>
            </a:r>
            <a:br>
              <a:rPr lang="en-US" sz="2000" dirty="0" smtClean="0"/>
            </a:br>
            <a:endParaRPr lang="en-US" dirty="0"/>
          </a:p>
        </p:txBody>
      </p:sp>
    </p:spTree>
    <p:extLst>
      <p:ext uri="{BB962C8B-B14F-4D97-AF65-F5344CB8AC3E}">
        <p14:creationId xmlns:p14="http://schemas.microsoft.com/office/powerpoint/2010/main" val="20344477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images ulcer.jpeg"/>
          <p:cNvPicPr>
            <a:picLocks noGrp="1" noChangeAspect="1"/>
          </p:cNvPicPr>
          <p:nvPr>
            <p:ph type="pic" idx="1"/>
          </p:nvPr>
        </p:nvPicPr>
        <p:blipFill>
          <a:blip r:embed="rId3">
            <a:extLst>
              <a:ext uri="{28A0092B-C50C-407E-A947-70E740481C1C}">
                <a14:useLocalDpi xmlns:a14="http://schemas.microsoft.com/office/drawing/2010/main" val="0"/>
              </a:ext>
            </a:extLst>
          </a:blip>
          <a:srcRect t="4909" b="4909"/>
          <a:stretch>
            <a:fillRect/>
          </a:stretch>
        </p:blipFill>
        <p:spPr/>
      </p:pic>
      <p:sp>
        <p:nvSpPr>
          <p:cNvPr id="3" name="Text Placeholder 2"/>
          <p:cNvSpPr>
            <a:spLocks noGrp="1"/>
          </p:cNvSpPr>
          <p:nvPr>
            <p:ph type="body" sz="quarter" idx="13"/>
          </p:nvPr>
        </p:nvSpPr>
        <p:spPr/>
        <p:txBody>
          <a:bodyPr>
            <a:normAutofit/>
          </a:bodyPr>
          <a:lstStyle/>
          <a:p>
            <a:r>
              <a:rPr lang="en-US" sz="2400" dirty="0" smtClean="0"/>
              <a:t>Corneal Ulcers</a:t>
            </a:r>
            <a:endParaRPr lang="en-US" sz="2400" dirty="0"/>
          </a:p>
        </p:txBody>
      </p:sp>
      <p:sp>
        <p:nvSpPr>
          <p:cNvPr id="4" name="Title 3"/>
          <p:cNvSpPr>
            <a:spLocks noGrp="1"/>
          </p:cNvSpPr>
          <p:nvPr>
            <p:ph type="title"/>
          </p:nvPr>
        </p:nvSpPr>
        <p:spPr>
          <a:xfrm>
            <a:off x="2425699" y="975360"/>
            <a:ext cx="4340565"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15274057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Fusarium K.jpeg"/>
          <p:cNvPicPr>
            <a:picLocks noGrp="1" noChangeAspect="1"/>
          </p:cNvPicPr>
          <p:nvPr>
            <p:ph type="pic" idx="1"/>
          </p:nvPr>
        </p:nvPicPr>
        <p:blipFill>
          <a:blip r:embed="rId3">
            <a:extLst>
              <a:ext uri="{28A0092B-C50C-407E-A947-70E740481C1C}">
                <a14:useLocalDpi xmlns:a14="http://schemas.microsoft.com/office/drawing/2010/main" val="0"/>
              </a:ext>
            </a:extLst>
          </a:blip>
          <a:srcRect t="12679" b="12679"/>
          <a:stretch>
            <a:fillRect/>
          </a:stretch>
        </p:blipFill>
        <p:spPr/>
      </p:pic>
      <p:sp>
        <p:nvSpPr>
          <p:cNvPr id="3" name="Text Placeholder 2"/>
          <p:cNvSpPr>
            <a:spLocks noGrp="1"/>
          </p:cNvSpPr>
          <p:nvPr>
            <p:ph type="body" sz="quarter" idx="13"/>
          </p:nvPr>
        </p:nvSpPr>
        <p:spPr/>
        <p:txBody>
          <a:bodyPr>
            <a:normAutofit/>
          </a:bodyPr>
          <a:lstStyle/>
          <a:p>
            <a:r>
              <a:rPr lang="en-US" sz="2800" dirty="0" err="1" smtClean="0"/>
              <a:t>Fusarium</a:t>
            </a:r>
            <a:r>
              <a:rPr lang="en-US" sz="2800" dirty="0" smtClean="0"/>
              <a:t> Keratitis</a:t>
            </a:r>
            <a:endParaRPr lang="en-US" sz="2800" dirty="0"/>
          </a:p>
        </p:txBody>
      </p:sp>
      <p:sp>
        <p:nvSpPr>
          <p:cNvPr id="4" name="Title 3"/>
          <p:cNvSpPr>
            <a:spLocks noGrp="1"/>
          </p:cNvSpPr>
          <p:nvPr>
            <p:ph type="title"/>
          </p:nvPr>
        </p:nvSpPr>
        <p:spPr>
          <a:xfrm>
            <a:off x="2425699" y="975360"/>
            <a:ext cx="4340565" cy="701040"/>
          </a:xfrm>
        </p:spPr>
        <p:txBody>
          <a:bodyPr>
            <a:normAutofit fontScale="90000"/>
          </a:bodyPr>
          <a:lstStyle/>
          <a:p>
            <a:r>
              <a:rPr lang="en-US" sz="2000" dirty="0" smtClean="0"/>
              <a:t/>
            </a:r>
            <a:br>
              <a:rPr lang="en-US" sz="2000" dirty="0" smtClean="0"/>
            </a:br>
            <a:r>
              <a:rPr lang="en-US" sz="2000" dirty="0" smtClean="0"/>
              <a:t>Contact </a:t>
            </a:r>
            <a:r>
              <a:rPr lang="en-US" sz="2000" dirty="0"/>
              <a:t>lens use in </a:t>
            </a:r>
            <a:r>
              <a:rPr lang="en-US" sz="2000" dirty="0" err="1"/>
              <a:t>cambodia</a:t>
            </a:r>
            <a:r>
              <a:rPr lang="en-US" sz="2000" dirty="0"/>
              <a:t/>
            </a:r>
            <a:br>
              <a:rPr lang="en-US" sz="2000" dirty="0"/>
            </a:br>
            <a:endParaRPr lang="en-US" dirty="0"/>
          </a:p>
        </p:txBody>
      </p:sp>
    </p:spTree>
    <p:extLst>
      <p:ext uri="{BB962C8B-B14F-4D97-AF65-F5344CB8AC3E}">
        <p14:creationId xmlns:p14="http://schemas.microsoft.com/office/powerpoint/2010/main" val="8553733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Protein deposits1.jpeg"/>
          <p:cNvPicPr>
            <a:picLocks noGrp="1" noChangeAspect="1"/>
          </p:cNvPicPr>
          <p:nvPr>
            <p:ph type="pic" idx="1"/>
          </p:nvPr>
        </p:nvPicPr>
        <p:blipFill>
          <a:blip r:embed="rId2">
            <a:extLst>
              <a:ext uri="{28A0092B-C50C-407E-A947-70E740481C1C}">
                <a14:useLocalDpi xmlns:a14="http://schemas.microsoft.com/office/drawing/2010/main" val="0"/>
              </a:ext>
            </a:extLst>
          </a:blip>
          <a:srcRect t="4332" b="4332"/>
          <a:stretch>
            <a:fillRect/>
          </a:stretch>
        </p:blipFill>
        <p:spPr/>
      </p:pic>
      <p:sp>
        <p:nvSpPr>
          <p:cNvPr id="3" name="Text Placeholder 2"/>
          <p:cNvSpPr>
            <a:spLocks noGrp="1"/>
          </p:cNvSpPr>
          <p:nvPr>
            <p:ph type="body" sz="quarter" idx="13"/>
          </p:nvPr>
        </p:nvSpPr>
        <p:spPr/>
        <p:txBody>
          <a:bodyPr>
            <a:normAutofit/>
          </a:bodyPr>
          <a:lstStyle/>
          <a:p>
            <a:r>
              <a:rPr lang="en-US" sz="2400" dirty="0" smtClean="0"/>
              <a:t>CL Deposits</a:t>
            </a:r>
            <a:endParaRPr lang="en-US" sz="2400" dirty="0"/>
          </a:p>
        </p:txBody>
      </p:sp>
      <p:sp>
        <p:nvSpPr>
          <p:cNvPr id="4" name="Title 3"/>
          <p:cNvSpPr>
            <a:spLocks noGrp="1"/>
          </p:cNvSpPr>
          <p:nvPr>
            <p:ph type="title"/>
          </p:nvPr>
        </p:nvSpPr>
        <p:spPr>
          <a:xfrm>
            <a:off x="2362746" y="975360"/>
            <a:ext cx="4374029" cy="805580"/>
          </a:xfrm>
        </p:spPr>
        <p:txBody>
          <a:bodyPr>
            <a:normAutofit fontScale="90000"/>
          </a:bodyPr>
          <a:lstStyle/>
          <a:p>
            <a:r>
              <a:rPr lang="en-US" sz="2000" dirty="0" smtClean="0"/>
              <a:t/>
            </a:r>
            <a:br>
              <a:rPr lang="en-US" sz="2000" dirty="0" smtClean="0"/>
            </a:br>
            <a:r>
              <a:rPr lang="en-US" sz="2000" dirty="0" smtClean="0"/>
              <a:t>Contact </a:t>
            </a:r>
            <a:r>
              <a:rPr lang="en-US" sz="2000" dirty="0"/>
              <a:t>lens use </a:t>
            </a:r>
            <a:r>
              <a:rPr lang="en-US" sz="2000" dirty="0" smtClean="0"/>
              <a:t>in </a:t>
            </a:r>
            <a:r>
              <a:rPr lang="en-US" sz="2000" dirty="0" err="1" smtClean="0"/>
              <a:t>cambodia</a:t>
            </a:r>
            <a:r>
              <a:rPr lang="en-US" sz="2000" dirty="0"/>
              <a:t/>
            </a:r>
            <a:br>
              <a:rPr lang="en-US" sz="2000" dirty="0"/>
            </a:br>
            <a:endParaRPr lang="en-US" dirty="0"/>
          </a:p>
        </p:txBody>
      </p:sp>
    </p:spTree>
    <p:extLst>
      <p:ext uri="{BB962C8B-B14F-4D97-AF65-F5344CB8AC3E}">
        <p14:creationId xmlns:p14="http://schemas.microsoft.com/office/powerpoint/2010/main" val="396492943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52609</TotalTime>
  <Words>1038</Words>
  <Application>Microsoft Macintosh PowerPoint</Application>
  <PresentationFormat>On-screen Show (4:3)</PresentationFormat>
  <Paragraphs>109</Paragraphs>
  <Slides>25</Slides>
  <Notes>18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Black Tie</vt:lpstr>
      <vt:lpstr>Contact Lens use in cambodia</vt:lpstr>
      <vt:lpstr>Contact lens use in cambodia Dr. Woody Thigpen, optometrist</vt:lpstr>
      <vt:lpstr>Contact lens use in cambodia</vt:lpstr>
      <vt:lpstr>Contact lens use in cambodia</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 Contact lens use in cambodia </vt:lpstr>
      <vt:lpstr>Contact lens use </vt:lpstr>
      <vt:lpstr> Contact lens use in cambodia </vt:lpstr>
      <vt:lpstr> Contact lens use in cambodia </vt:lpstr>
      <vt:lpstr>New Smart CL</vt:lpstr>
      <vt:lpstr>Contact lens use in cambodia Dr. Woody Thigpen, optometrist</vt:lpstr>
      <vt:lpstr>Contact lens use in cambodia Dr. Woody Thigpen, optometrist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Contact Lens use in cambodia</dc:title>
  <dc:creator>Woody Thigpen</dc:creator>
  <cp:lastModifiedBy>Woody Thigpen</cp:lastModifiedBy>
  <cp:revision>104</cp:revision>
  <dcterms:created xsi:type="dcterms:W3CDTF">2014-10-09T03:59:38Z</dcterms:created>
  <dcterms:modified xsi:type="dcterms:W3CDTF">2014-12-04T16:08:47Z</dcterms:modified>
</cp:coreProperties>
</file>